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5" r:id="rId1"/>
    <p:sldMasterId id="2147483772" r:id="rId2"/>
  </p:sldMasterIdLst>
  <p:notesMasterIdLst>
    <p:notesMasterId r:id="rId18"/>
  </p:notesMasterIdLst>
  <p:sldIdLst>
    <p:sldId id="546" r:id="rId3"/>
    <p:sldId id="580" r:id="rId4"/>
    <p:sldId id="589" r:id="rId5"/>
    <p:sldId id="594" r:id="rId6"/>
    <p:sldId id="588" r:id="rId7"/>
    <p:sldId id="582" r:id="rId8"/>
    <p:sldId id="590" r:id="rId9"/>
    <p:sldId id="591" r:id="rId10"/>
    <p:sldId id="596" r:id="rId11"/>
    <p:sldId id="595" r:id="rId12"/>
    <p:sldId id="592" r:id="rId13"/>
    <p:sldId id="593" r:id="rId14"/>
    <p:sldId id="587" r:id="rId15"/>
    <p:sldId id="597" r:id="rId16"/>
    <p:sldId id="5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bossche, Julie Marie" initials="VJM" lastIdx="11" clrIdx="0">
    <p:extLst>
      <p:ext uri="{19B8F6BF-5375-455C-9EA6-DF929625EA0E}">
        <p15:presenceInfo xmlns:p15="http://schemas.microsoft.com/office/powerpoint/2012/main" userId="Vandenbossche, Julie Ma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53A7B"/>
    <a:srgbClr val="3BE00E"/>
    <a:srgbClr val="58F22E"/>
    <a:srgbClr val="AF19B3"/>
    <a:srgbClr val="A5F424"/>
    <a:srgbClr val="DD2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7" autoAdjust="0"/>
    <p:restoredTop sz="94343" autoAdjust="0"/>
  </p:normalViewPr>
  <p:slideViewPr>
    <p:cSldViewPr snapToGrid="0" showGuides="1">
      <p:cViewPr varScale="1">
        <p:scale>
          <a:sx n="70" d="100"/>
          <a:sy n="70" d="100"/>
        </p:scale>
        <p:origin x="8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DE40B-7489-4796-BCBF-F02F333E728D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4890-AC6B-4E3D-9FDA-CE30216F3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04266-E042-4129-8231-D03C8159E23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C6A778-A8FB-4BB4-9E0E-F82FAC6BA2F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02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4A1F8E-6406-4284-8F6A-8D26794E59C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DD278F-88BD-43CC-ACE9-39806583AD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8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397BB6-EE1E-4579-AB0E-7F44E334684D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803B87-C5AF-4B56-9B01-8B5CA08D75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94B8B4-9190-47C6-B7CF-F90833614922}" type="datetime1">
              <a:rPr lang="en-US" smtClean="0">
                <a:solidFill>
                  <a:prstClr val="black"/>
                </a:solidFill>
              </a:rPr>
              <a:pPr/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51293-4CF9-4644-A06C-DB215C37979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2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58AC31-E9A5-426B-B33E-1E9EE0CEA81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2494-1646-403F-BAEC-6A50B636E64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33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081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AC31-E9A5-426B-B33E-1E9EE0CEA81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2494-1646-403F-BAEC-6A50B636E64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503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44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475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AC31-E9A5-426B-B33E-1E9EE0CEA81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2494-1646-403F-BAEC-6A50B636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9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AC31-E9A5-426B-B33E-1E9EE0CEA81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2494-1646-403F-BAEC-6A50B636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136483"/>
            <a:ext cx="5524500" cy="99862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1277628" y="1313022"/>
            <a:ext cx="7066272" cy="62389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6981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924265-9D0D-43E3-99E0-E5DC96667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19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353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AC31-E9A5-426B-B33E-1E9EE0CEA816}" type="datetimeFigureOut">
              <a:rPr lang="en-US" smtClean="0"/>
              <a:t>6/21/2019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D2494-1646-403F-BAEC-6A50B636E64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31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83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914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B0E41-1410-4EE7-A0B0-05F9830EECA0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D06EF-D883-423C-BFF8-2983FC3D0F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9CAC35-E5BA-4617-A920-C214763B340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5AB41E-C04E-4B59-A97C-AE4CA95402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2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86D97E-607E-4A28-A13A-B184BB3F01CB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17CA2F-E85F-410E-9A86-2D44FA42C7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CEDEEB-3D5B-4567-B19C-DDF846BC33E4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0232E0-1B5C-4F35-9812-9FBED21656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CBBECB-A2EF-4764-9201-7D1CC9139F0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2394B4-3B70-4598-AAA9-CCB8C8E6335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D8B1B-A0B3-4FD1-8313-7C1345D9AD47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1660D1-2185-48FE-8F58-D79BD8DEF2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1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1567B2-FFF1-4EA3-A36E-BFF9963D31D3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6/21/2019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059D0A-F087-4033-BEBB-2284CE947E1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23975"/>
            <a:ext cx="78867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84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BA0891A4-68B1-44C2-A1A3-BE75D7C7CED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003925"/>
            <a:ext cx="2181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23851" y="6356350"/>
            <a:ext cx="64484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09650" y="6340475"/>
            <a:ext cx="59642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 Department of Civil and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81927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6/21/2019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5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Steel Bridge Corrosion prevention, mitigation and rehabilitation </a:t>
            </a:r>
            <a:r>
              <a:rPr lang="en-US" dirty="0" err="1" smtClean="0"/>
              <a:t>strategems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Max T. Stephens, Ph.D. (CEE)</a:t>
            </a:r>
          </a:p>
          <a:p>
            <a:pPr marL="0" indent="0">
              <a:buNone/>
            </a:pPr>
            <a:r>
              <a:rPr lang="en-US" sz="2800" dirty="0" smtClean="0"/>
              <a:t>Brian Gleeson, Ph.D. (MEMS)</a:t>
            </a:r>
          </a:p>
          <a:p>
            <a:pPr marL="0" indent="0">
              <a:buNone/>
            </a:pPr>
            <a:r>
              <a:rPr lang="en-US" sz="2800" dirty="0" smtClean="0"/>
              <a:t>Bingtao Li, Ph.D. (MEMS)</a:t>
            </a:r>
          </a:p>
          <a:p>
            <a:pPr marL="0" indent="0">
              <a:buNone/>
            </a:pPr>
            <a:r>
              <a:rPr lang="en-US" sz="2800" dirty="0" smtClean="0"/>
              <a:t>Jason Mash, Ph.D. (CEE)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187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Identify state-of-the-art in corrosion prevention/mitigation/rehabilitation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10</a:t>
            </a:fld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1016346" y="5391661"/>
            <a:ext cx="300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Sensor for corrosion monitoring</a:t>
            </a:r>
            <a:endParaRPr lang="en-US" i="1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38" y="4096816"/>
            <a:ext cx="1519469" cy="739547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04" y="3008168"/>
            <a:ext cx="3076108" cy="2409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659" y="3842512"/>
            <a:ext cx="2701339" cy="1525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6800" y="5362901"/>
            <a:ext cx="324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IR for quantifying corrosion extent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41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Recommend corrosion prevention/mitigation/ rehabilitation strategies for implementation and/or future study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3830" y="6600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11</a:t>
            </a:fld>
            <a:endParaRPr lang="en-US" sz="160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696815" y="3816038"/>
            <a:ext cx="2272434" cy="2275320"/>
          </a:xfrm>
          <a:prstGeom prst="ellips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3254205" y="4384869"/>
            <a:ext cx="1157655" cy="1225173"/>
            <a:chOff x="2016" y="1920"/>
            <a:chExt cx="1680" cy="1680"/>
          </a:xfrm>
        </p:grpSpPr>
        <p:sp>
          <p:nvSpPr>
            <p:cNvPr id="56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42E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52 w 1321"/>
                <a:gd name="T1" fmla="*/ 318 h 712"/>
                <a:gd name="T2" fmla="*/ 1268 w 1321"/>
                <a:gd name="T3" fmla="*/ 351 h 712"/>
                <a:gd name="T4" fmla="*/ 1271 w 1321"/>
                <a:gd name="T5" fmla="*/ 381 h 712"/>
                <a:gd name="T6" fmla="*/ 1266 w 1321"/>
                <a:gd name="T7" fmla="*/ 409 h 712"/>
                <a:gd name="T8" fmla="*/ 1249 w 1321"/>
                <a:gd name="T9" fmla="*/ 436 h 712"/>
                <a:gd name="T10" fmla="*/ 1224 w 1321"/>
                <a:gd name="T11" fmla="*/ 459 h 712"/>
                <a:gd name="T12" fmla="*/ 1193 w 1321"/>
                <a:gd name="T13" fmla="*/ 479 h 712"/>
                <a:gd name="T14" fmla="*/ 1151 w 1321"/>
                <a:gd name="T15" fmla="*/ 498 h 712"/>
                <a:gd name="T16" fmla="*/ 1104 w 1321"/>
                <a:gd name="T17" fmla="*/ 515 h 712"/>
                <a:gd name="T18" fmla="*/ 1051 w 1321"/>
                <a:gd name="T19" fmla="*/ 529 h 712"/>
                <a:gd name="T20" fmla="*/ 992 w 1321"/>
                <a:gd name="T21" fmla="*/ 541 h 712"/>
                <a:gd name="T22" fmla="*/ 931 w 1321"/>
                <a:gd name="T23" fmla="*/ 550 h 712"/>
                <a:gd name="T24" fmla="*/ 862 w 1321"/>
                <a:gd name="T25" fmla="*/ 558 h 712"/>
                <a:gd name="T26" fmla="*/ 793 w 1321"/>
                <a:gd name="T27" fmla="*/ 563 h 712"/>
                <a:gd name="T28" fmla="*/ 765 w 1321"/>
                <a:gd name="T29" fmla="*/ 565 h 712"/>
                <a:gd name="T30" fmla="*/ 458 w 1321"/>
                <a:gd name="T31" fmla="*/ 565 h 712"/>
                <a:gd name="T32" fmla="*/ 454 w 1321"/>
                <a:gd name="T33" fmla="*/ 565 h 712"/>
                <a:gd name="T34" fmla="*/ 393 w 1321"/>
                <a:gd name="T35" fmla="*/ 561 h 712"/>
                <a:gd name="T36" fmla="*/ 335 w 1321"/>
                <a:gd name="T37" fmla="*/ 558 h 712"/>
                <a:gd name="T38" fmla="*/ 280 w 1321"/>
                <a:gd name="T39" fmla="*/ 552 h 712"/>
                <a:gd name="T40" fmla="*/ 227 w 1321"/>
                <a:gd name="T41" fmla="*/ 547 h 712"/>
                <a:gd name="T42" fmla="*/ 179 w 1321"/>
                <a:gd name="T43" fmla="*/ 537 h 712"/>
                <a:gd name="T44" fmla="*/ 135 w 1321"/>
                <a:gd name="T45" fmla="*/ 525 h 712"/>
                <a:gd name="T46" fmla="*/ 98 w 1321"/>
                <a:gd name="T47" fmla="*/ 514 h 712"/>
                <a:gd name="T48" fmla="*/ 65 w 1321"/>
                <a:gd name="T49" fmla="*/ 500 h 712"/>
                <a:gd name="T50" fmla="*/ 37 w 1321"/>
                <a:gd name="T51" fmla="*/ 482 h 712"/>
                <a:gd name="T52" fmla="*/ 18 w 1321"/>
                <a:gd name="T53" fmla="*/ 462 h 712"/>
                <a:gd name="T54" fmla="*/ 6 w 1321"/>
                <a:gd name="T55" fmla="*/ 439 h 712"/>
                <a:gd name="T56" fmla="*/ 0 w 1321"/>
                <a:gd name="T57" fmla="*/ 416 h 712"/>
                <a:gd name="T58" fmla="*/ 0 w 1321"/>
                <a:gd name="T59" fmla="*/ 412 h 712"/>
                <a:gd name="T60" fmla="*/ 4 w 1321"/>
                <a:gd name="T61" fmla="*/ 386 h 712"/>
                <a:gd name="T62" fmla="*/ 16 w 1321"/>
                <a:gd name="T63" fmla="*/ 354 h 712"/>
                <a:gd name="T64" fmla="*/ 49 w 1321"/>
                <a:gd name="T65" fmla="*/ 293 h 712"/>
                <a:gd name="T66" fmla="*/ 90 w 1321"/>
                <a:gd name="T67" fmla="*/ 237 h 712"/>
                <a:gd name="T68" fmla="*/ 141 w 1321"/>
                <a:gd name="T69" fmla="*/ 186 h 712"/>
                <a:gd name="T70" fmla="*/ 196 w 1321"/>
                <a:gd name="T71" fmla="*/ 140 h 712"/>
                <a:gd name="T72" fmla="*/ 260 w 1321"/>
                <a:gd name="T73" fmla="*/ 99 h 712"/>
                <a:gd name="T74" fmla="*/ 329 w 1321"/>
                <a:gd name="T75" fmla="*/ 65 h 712"/>
                <a:gd name="T76" fmla="*/ 399 w 1321"/>
                <a:gd name="T77" fmla="*/ 37 h 712"/>
                <a:gd name="T78" fmla="*/ 479 w 1321"/>
                <a:gd name="T79" fmla="*/ 17 h 712"/>
                <a:gd name="T80" fmla="*/ 559 w 1321"/>
                <a:gd name="T81" fmla="*/ 4 h 712"/>
                <a:gd name="T82" fmla="*/ 642 w 1321"/>
                <a:gd name="T83" fmla="*/ 0 h 712"/>
                <a:gd name="T84" fmla="*/ 642 w 1321"/>
                <a:gd name="T85" fmla="*/ 0 h 712"/>
                <a:gd name="T86" fmla="*/ 731 w 1321"/>
                <a:gd name="T87" fmla="*/ 4 h 712"/>
                <a:gd name="T88" fmla="*/ 815 w 1321"/>
                <a:gd name="T89" fmla="*/ 18 h 712"/>
                <a:gd name="T90" fmla="*/ 897 w 1321"/>
                <a:gd name="T91" fmla="*/ 42 h 712"/>
                <a:gd name="T92" fmla="*/ 972 w 1321"/>
                <a:gd name="T93" fmla="*/ 71 h 712"/>
                <a:gd name="T94" fmla="*/ 1042 w 1321"/>
                <a:gd name="T95" fmla="*/ 109 h 712"/>
                <a:gd name="T96" fmla="*/ 1106 w 1321"/>
                <a:gd name="T97" fmla="*/ 154 h 712"/>
                <a:gd name="T98" fmla="*/ 1163 w 1321"/>
                <a:gd name="T99" fmla="*/ 203 h 712"/>
                <a:gd name="T100" fmla="*/ 1211 w 1321"/>
                <a:gd name="T101" fmla="*/ 257 h 712"/>
                <a:gd name="T102" fmla="*/ 1252 w 1321"/>
                <a:gd name="T103" fmla="*/ 318 h 712"/>
                <a:gd name="T104" fmla="*/ 1252 w 1321"/>
                <a:gd name="T105" fmla="*/ 31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2" name="Text Box 8"/>
          <p:cNvSpPr txBox="1">
            <a:spLocks noChangeArrowheads="1"/>
          </p:cNvSpPr>
          <p:nvPr/>
        </p:nvSpPr>
        <p:spPr bwMode="gray">
          <a:xfrm>
            <a:off x="3261351" y="4795994"/>
            <a:ext cx="1179986" cy="3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innovation</a:t>
            </a:r>
            <a:endParaRPr lang="en-US" altLang="zh-CN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597213" y="3550767"/>
            <a:ext cx="385885" cy="424799"/>
            <a:chOff x="2640" y="1037"/>
            <a:chExt cx="432" cy="466"/>
          </a:xfrm>
        </p:grpSpPr>
        <p:grpSp>
          <p:nvGrpSpPr>
            <p:cNvPr id="52" name="Group 10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4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2353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55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53" name="Text Box 13"/>
            <p:cNvSpPr txBox="1">
              <a:spLocks noChangeArrowheads="1"/>
            </p:cNvSpPr>
            <p:nvPr/>
          </p:nvSpPr>
          <p:spPr bwMode="gray">
            <a:xfrm>
              <a:off x="2731" y="1037"/>
              <a:ext cx="24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E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3236340" y="5499739"/>
            <a:ext cx="179544" cy="160439"/>
            <a:chOff x="2236" y="3191"/>
            <a:chExt cx="201" cy="176"/>
          </a:xfrm>
        </p:grpSpPr>
        <p:sp>
          <p:nvSpPr>
            <p:cNvPr id="50" name="Oval 15"/>
            <p:cNvSpPr>
              <a:spLocks noChangeArrowheads="1"/>
            </p:cNvSpPr>
            <p:nvPr/>
          </p:nvSpPr>
          <p:spPr bwMode="gray">
            <a:xfrm rot="18227093">
              <a:off x="2239" y="3282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gray">
            <a:xfrm rot="18227093">
              <a:off x="2350" y="318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868320" y="5620978"/>
            <a:ext cx="385885" cy="423887"/>
            <a:chOff x="1824" y="3324"/>
            <a:chExt cx="432" cy="465"/>
          </a:xfrm>
        </p:grpSpPr>
        <p:grpSp>
          <p:nvGrpSpPr>
            <p:cNvPr id="46" name="Group 18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48" name="Oval 1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7" name="Text Box 21"/>
            <p:cNvSpPr txBox="1">
              <a:spLocks noChangeArrowheads="1"/>
            </p:cNvSpPr>
            <p:nvPr/>
          </p:nvSpPr>
          <p:spPr bwMode="gray">
            <a:xfrm>
              <a:off x="1899" y="3324"/>
              <a:ext cx="25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S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4756655" y="4349318"/>
            <a:ext cx="384098" cy="433915"/>
            <a:chOff x="3938" y="1929"/>
            <a:chExt cx="430" cy="476"/>
          </a:xfrm>
        </p:grpSpPr>
        <p:grpSp>
          <p:nvGrpSpPr>
            <p:cNvPr id="42" name="Group 23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44" name="Oval 2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7647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3" name="Text Box 26"/>
            <p:cNvSpPr txBox="1">
              <a:spLocks noChangeArrowheads="1"/>
            </p:cNvSpPr>
            <p:nvPr/>
          </p:nvSpPr>
          <p:spPr bwMode="gray">
            <a:xfrm>
              <a:off x="4013" y="1929"/>
              <a:ext cx="27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H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11860" y="5603658"/>
            <a:ext cx="368020" cy="407479"/>
            <a:chOff x="3552" y="3284"/>
            <a:chExt cx="412" cy="447"/>
          </a:xfrm>
        </p:grpSpPr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40" name="Oval 2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9" name="Text Box 31"/>
            <p:cNvSpPr txBox="1">
              <a:spLocks noChangeArrowheads="1"/>
            </p:cNvSpPr>
            <p:nvPr/>
          </p:nvSpPr>
          <p:spPr bwMode="gray">
            <a:xfrm>
              <a:off x="3615" y="3284"/>
              <a:ext cx="25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C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grpSp>
        <p:nvGrpSpPr>
          <p:cNvPr id="18" name="Group 32"/>
          <p:cNvGrpSpPr>
            <a:grpSpLocks/>
          </p:cNvGrpSpPr>
          <p:nvPr/>
        </p:nvGrpSpPr>
        <p:grpSpPr bwMode="auto">
          <a:xfrm>
            <a:off x="2568187" y="4352052"/>
            <a:ext cx="385885" cy="426622"/>
            <a:chOff x="1488" y="1932"/>
            <a:chExt cx="432" cy="468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2016" y="1920"/>
              <a:chExt cx="1680" cy="1680"/>
            </a:xfrm>
          </p:grpSpPr>
          <p:sp>
            <p:nvSpPr>
              <p:cNvPr id="36" name="Oval 34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549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SimSun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35" name="Text Box 36"/>
            <p:cNvSpPr txBox="1">
              <a:spLocks noChangeArrowheads="1"/>
            </p:cNvSpPr>
            <p:nvPr/>
          </p:nvSpPr>
          <p:spPr bwMode="gray">
            <a:xfrm>
              <a:off x="1562" y="1932"/>
              <a:ext cx="26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algn="ctr"/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P</a:t>
              </a:r>
              <a:endPara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</p:grpSp>
      <p:sp>
        <p:nvSpPr>
          <p:cNvPr id="19" name="Oval 37"/>
          <p:cNvSpPr>
            <a:spLocks noChangeArrowheads="1"/>
          </p:cNvSpPr>
          <p:nvPr/>
        </p:nvSpPr>
        <p:spPr bwMode="gray">
          <a:xfrm rot="18227093">
            <a:off x="4370911" y="5564348"/>
            <a:ext cx="74750" cy="777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gray">
          <a:xfrm rot="18227093">
            <a:off x="4285159" y="5476835"/>
            <a:ext cx="74750" cy="77713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1" name="Group 39"/>
          <p:cNvGrpSpPr>
            <a:grpSpLocks/>
          </p:cNvGrpSpPr>
          <p:nvPr/>
        </p:nvGrpSpPr>
        <p:grpSpPr bwMode="auto">
          <a:xfrm>
            <a:off x="2996948" y="4647406"/>
            <a:ext cx="206341" cy="118506"/>
            <a:chOff x="2016" y="2304"/>
            <a:chExt cx="231" cy="130"/>
          </a:xfrm>
        </p:grpSpPr>
        <p:sp>
          <p:nvSpPr>
            <p:cNvPr id="32" name="Oval 40"/>
            <p:cNvSpPr>
              <a:spLocks noChangeArrowheads="1"/>
            </p:cNvSpPr>
            <p:nvPr/>
          </p:nvSpPr>
          <p:spPr bwMode="gray">
            <a:xfrm rot="18227093">
              <a:off x="2019" y="230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64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" name="Oval 41"/>
            <p:cNvSpPr>
              <a:spLocks noChangeArrowheads="1"/>
            </p:cNvSpPr>
            <p:nvPr/>
          </p:nvSpPr>
          <p:spPr bwMode="gray">
            <a:xfrm rot="18227093">
              <a:off x="2160" y="235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2" name="Group 42"/>
          <p:cNvGrpSpPr>
            <a:grpSpLocks/>
          </p:cNvGrpSpPr>
          <p:nvPr/>
        </p:nvGrpSpPr>
        <p:grpSpPr bwMode="auto">
          <a:xfrm>
            <a:off x="3768718" y="4060344"/>
            <a:ext cx="77713" cy="237013"/>
            <a:chOff x="2832" y="1612"/>
            <a:chExt cx="87" cy="260"/>
          </a:xfrm>
        </p:grpSpPr>
        <p:sp>
          <p:nvSpPr>
            <p:cNvPr id="30" name="Oval 43"/>
            <p:cNvSpPr>
              <a:spLocks noChangeArrowheads="1"/>
            </p:cNvSpPr>
            <p:nvPr/>
          </p:nvSpPr>
          <p:spPr bwMode="gray">
            <a:xfrm rot="18227093">
              <a:off x="2835" y="1612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549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gray">
            <a:xfrm rot="18227093">
              <a:off x="2835" y="1790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3" name="Oval 45"/>
          <p:cNvSpPr>
            <a:spLocks noChangeArrowheads="1"/>
          </p:cNvSpPr>
          <p:nvPr/>
        </p:nvSpPr>
        <p:spPr bwMode="gray">
          <a:xfrm rot="18227093">
            <a:off x="4596011" y="4661877"/>
            <a:ext cx="74750" cy="777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4" name="Oval 46"/>
          <p:cNvSpPr>
            <a:spLocks noChangeArrowheads="1"/>
          </p:cNvSpPr>
          <p:nvPr/>
        </p:nvSpPr>
        <p:spPr bwMode="gray">
          <a:xfrm rot="18227093">
            <a:off x="4456664" y="4732981"/>
            <a:ext cx="74750" cy="777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75686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826309" y="4354786"/>
            <a:ext cx="172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Coating Performance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2971937" y="3068724"/>
            <a:ext cx="1715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Environmental Regulations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5115742" y="4347494"/>
            <a:ext cx="113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Health Protection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1318527" y="5785066"/>
            <a:ext cx="14640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Sustainability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4865632" y="5701200"/>
            <a:ext cx="1261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1600" dirty="0" smtClean="0">
                <a:solidFill>
                  <a:srgbClr val="002060"/>
                </a:solidFill>
              </a:rPr>
              <a:t>Cost Reduction</a:t>
            </a:r>
            <a:endParaRPr lang="en-US" altLang="zh-CN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12</a:t>
            </a:fld>
            <a:endParaRPr lang="en-US" sz="16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7214"/>
              </p:ext>
            </p:extLst>
          </p:nvPr>
        </p:nvGraphicFramePr>
        <p:xfrm>
          <a:off x="662040" y="1729730"/>
          <a:ext cx="7396110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9060">
                  <a:extLst>
                    <a:ext uri="{9D8B030D-6E8A-4147-A177-3AD203B41FA5}">
                      <a16:colId xmlns:a16="http://schemas.microsoft.com/office/drawing/2014/main" val="58411307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32375806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84125126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413432313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8200096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21042517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1137465732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Months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7095774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 1: </a:t>
                      </a:r>
                      <a:r>
                        <a:rPr lang="en-US" sz="1800" dirty="0" smtClean="0">
                          <a:effectLst/>
                        </a:rPr>
                        <a:t>Identify common corrosion patterns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178609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 2: </a:t>
                      </a:r>
                      <a:r>
                        <a:rPr lang="en-US" sz="1800" dirty="0" smtClean="0">
                          <a:effectLst/>
                        </a:rPr>
                        <a:t>Identify corrosion prevention</a:t>
                      </a:r>
                      <a:r>
                        <a:rPr lang="en-US" sz="1800" baseline="0" dirty="0" smtClean="0">
                          <a:effectLst/>
                        </a:rPr>
                        <a:t> strategies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166470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 3: </a:t>
                      </a:r>
                      <a:r>
                        <a:rPr lang="en-US" sz="1800" dirty="0" smtClean="0">
                          <a:effectLst/>
                        </a:rPr>
                        <a:t>Identify corrosion mitigation strategies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0582960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 4: </a:t>
                      </a:r>
                      <a:r>
                        <a:rPr lang="en-US" sz="1800" dirty="0" smtClean="0">
                          <a:effectLst/>
                        </a:rPr>
                        <a:t>Identify corrosion rehabilitation</a:t>
                      </a:r>
                      <a:r>
                        <a:rPr lang="en-US" sz="1800" baseline="0" dirty="0" smtClean="0">
                          <a:effectLst/>
                        </a:rPr>
                        <a:t> strategies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73013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Task 5: </a:t>
                      </a:r>
                      <a:r>
                        <a:rPr lang="en-US" sz="1800" dirty="0" smtClean="0"/>
                        <a:t>Identify prevention/mitigation/</a:t>
                      </a:r>
                      <a:r>
                        <a:rPr lang="en-US" sz="1800" baseline="0" dirty="0" smtClean="0"/>
                        <a:t> rehab strategies for use in PA</a:t>
                      </a:r>
                      <a:endParaRPr lang="en-US" sz="1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9624671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Draft Final Report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850203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Deliverable 1: Final Report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04661"/>
                  </a:ext>
                </a:extLst>
              </a:tr>
            </a:tbl>
          </a:graphicData>
        </a:graphic>
      </p:graphicFrame>
      <p:pic>
        <p:nvPicPr>
          <p:cNvPr id="9" name="Picture 4" descr="You Are Here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02690" y="5376281"/>
            <a:ext cx="814562" cy="8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research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28092"/>
            <a:ext cx="7290055" cy="4281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identify </a:t>
            </a:r>
            <a:r>
              <a:rPr lang="en-US" sz="2800" dirty="0" smtClean="0"/>
              <a:t>corrosion prevention/mitigation/ rehabilitation </a:t>
            </a:r>
            <a:r>
              <a:rPr lang="en-US" sz="2800" dirty="0"/>
              <a:t>strategies which differ from the </a:t>
            </a:r>
            <a:r>
              <a:rPr lang="en-US" sz="2800" dirty="0" smtClean="0"/>
              <a:t>state-of-practice in Pennsylvania for implementation and/or future study for use on Pennsylvania bridges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8368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13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5" y="6084651"/>
            <a:ext cx="2162629" cy="76830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329294" y="6468324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34951" y="6514399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28092"/>
            <a:ext cx="7290055" cy="42812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Ruzzi</a:t>
            </a:r>
            <a:r>
              <a:rPr lang="en-US" dirty="0" smtClean="0"/>
              <a:t>, L.J. Painting Projects in </a:t>
            </a:r>
            <a:r>
              <a:rPr lang="en-US" dirty="0" err="1" smtClean="0"/>
              <a:t>PennDOT</a:t>
            </a:r>
            <a:r>
              <a:rPr lang="en-US" dirty="0" smtClean="0"/>
              <a:t> District 11. </a:t>
            </a:r>
            <a:r>
              <a:rPr lang="en-US" i="1" dirty="0" smtClean="0"/>
              <a:t>Presentation at the 2014 National Bridge Preservation Conference</a:t>
            </a:r>
            <a:r>
              <a:rPr lang="en-US" dirty="0" smtClean="0"/>
              <a:t>. Orlando, FL. April 23</a:t>
            </a:r>
            <a:r>
              <a:rPr lang="en-US" baseline="30000" dirty="0" smtClean="0"/>
              <a:t>rd</a:t>
            </a:r>
            <a:r>
              <a:rPr lang="en-US" dirty="0" smtClean="0"/>
              <a:t>, 2014.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J. M. </a:t>
            </a:r>
            <a:r>
              <a:rPr lang="en-US" dirty="0" err="1"/>
              <a:t>Kulicki</a:t>
            </a:r>
            <a:r>
              <a:rPr lang="en-US" dirty="0"/>
              <a:t>, Z. </a:t>
            </a:r>
            <a:r>
              <a:rPr lang="en-US" dirty="0" err="1"/>
              <a:t>Prucz</a:t>
            </a:r>
            <a:r>
              <a:rPr lang="en-US" dirty="0"/>
              <a:t>, D. F. </a:t>
            </a:r>
            <a:r>
              <a:rPr lang="en-US" dirty="0" err="1"/>
              <a:t>Sorgenfrei</a:t>
            </a:r>
            <a:r>
              <a:rPr lang="en-US" dirty="0"/>
              <a:t>, D. R. Mertz, and W. T. Young, “Guidelines for Evaluating Corrosion Effects in Existing Steel Bridges,” National Cooperative Highway Research Program, NCHRP </a:t>
            </a:r>
            <a:r>
              <a:rPr lang="en-US" dirty="0" smtClean="0"/>
              <a:t>333, 1990.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Curtis, R. Bridge Development Update. </a:t>
            </a:r>
            <a:r>
              <a:rPr lang="en-US" i="1" dirty="0" smtClean="0"/>
              <a:t>Presentation at the Michigan Bridge Conference</a:t>
            </a:r>
            <a:r>
              <a:rPr lang="en-US" dirty="0" smtClean="0"/>
              <a:t>, 2017</a:t>
            </a:r>
            <a:r>
              <a:rPr lang="en-US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Olson, A. Williams, T., Hudson, M, and Fleming, D.W. Steel Bridges Protected with Two-Coat </a:t>
            </a:r>
            <a:r>
              <a:rPr lang="en-US" dirty="0" err="1" smtClean="0"/>
              <a:t>Polyaspartic</a:t>
            </a:r>
            <a:r>
              <a:rPr lang="en-US" dirty="0" smtClean="0"/>
              <a:t> Urethane Coatings. </a:t>
            </a:r>
            <a:r>
              <a:rPr lang="en-US" i="1" dirty="0" smtClean="0"/>
              <a:t>Materials Performance Magazine, </a:t>
            </a:r>
            <a:r>
              <a:rPr lang="en-US" dirty="0" smtClean="0"/>
              <a:t>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8368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14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5" y="6084651"/>
            <a:ext cx="2162629" cy="76830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329294" y="6468324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34951" y="6514399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8368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15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5" y="6084651"/>
            <a:ext cx="2162629" cy="76830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6" idx="1"/>
          </p:cNvCxnSpPr>
          <p:nvPr/>
        </p:nvCxnSpPr>
        <p:spPr>
          <a:xfrm>
            <a:off x="329294" y="6468324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34951" y="6514399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026" name="Picture 2" descr="Image result for half painted b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92030"/>
            <a:ext cx="5315204" cy="39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-288476" y="1677101"/>
            <a:ext cx="438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max.stephens@pitt.edu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92732"/>
            <a:ext cx="357099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Corrosion is a primary cause of structural deficiencies in Pennsylvania bridges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2</a:t>
            </a:fld>
            <a:endParaRPr lang="en-US" sz="1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13" y="186096"/>
            <a:ext cx="1677988" cy="1066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71" y="1372964"/>
            <a:ext cx="2645229" cy="188105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68813" y="571489"/>
            <a:ext cx="448573" cy="31917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968813" y="890667"/>
            <a:ext cx="707294" cy="12745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7386" y="543839"/>
            <a:ext cx="2990718" cy="7085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35880" y="3217539"/>
            <a:ext cx="355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Crevice Corrosion – Elizabeth Bridge</a:t>
            </a:r>
            <a:r>
              <a:rPr lang="en-US" i="1" baseline="30000" dirty="0" smtClean="0"/>
              <a:t>1</a:t>
            </a:r>
            <a:endParaRPr lang="en-US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95" y="3860304"/>
            <a:ext cx="1994201" cy="19853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522" y="4044970"/>
            <a:ext cx="1941957" cy="15881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79215" y="5800063"/>
            <a:ext cx="344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Deposit Attack– Birmingham Bridge</a:t>
            </a:r>
            <a:r>
              <a:rPr lang="en-US" i="1" baseline="30000" dirty="0" smtClean="0"/>
              <a:t>1</a:t>
            </a:r>
            <a:endParaRPr lang="en-US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3016" y="3879050"/>
            <a:ext cx="2444660" cy="15523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75488" y="5382937"/>
            <a:ext cx="400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Pitting/Crevice Corrosion – </a:t>
            </a:r>
            <a:r>
              <a:rPr lang="en-US" i="1" dirty="0" err="1" smtClean="0"/>
              <a:t>Hulton</a:t>
            </a:r>
            <a:r>
              <a:rPr lang="en-US" i="1" dirty="0" smtClean="0"/>
              <a:t> Bridge</a:t>
            </a:r>
            <a:r>
              <a:rPr lang="en-US" i="1" baseline="30000" dirty="0" smtClean="0"/>
              <a:t>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2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3</a:t>
            </a:fld>
            <a:endParaRPr lang="en-US" sz="1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11" y="1109391"/>
            <a:ext cx="5807016" cy="19508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3521557"/>
            <a:ext cx="8279656" cy="218931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6072188" y="2664619"/>
            <a:ext cx="4762" cy="856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06887" y="5646392"/>
            <a:ext cx="341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Corrosion in Stringer Span Bridges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4</a:t>
            </a:fld>
            <a:endParaRPr lang="en-US" sz="160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8097" y="1970532"/>
            <a:ext cx="4019564" cy="4023360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/>
              <a:t>Traditional corrosion </a:t>
            </a:r>
            <a:r>
              <a:rPr lang="en-US" sz="2800" dirty="0" smtClean="0"/>
              <a:t>prevention/mitigation/ rehabilitation </a:t>
            </a:r>
            <a:r>
              <a:rPr lang="en-US" sz="2800" dirty="0"/>
              <a:t>strategies are </a:t>
            </a:r>
            <a:r>
              <a:rPr lang="en-US" sz="2800" dirty="0" smtClean="0"/>
              <a:t>costly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800" dirty="0" smtClean="0"/>
              <a:t>Proprietary “miracle cures” are not always effective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229" y="459683"/>
            <a:ext cx="2208363" cy="21590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2798" y="2611076"/>
            <a:ext cx="3207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Rust Bleeding through </a:t>
            </a:r>
            <a:r>
              <a:rPr lang="en-US" i="1" dirty="0" err="1" smtClean="0"/>
              <a:t>Termarust</a:t>
            </a:r>
            <a:r>
              <a:rPr lang="en-US" i="1" dirty="0" smtClean="0"/>
              <a:t> –</a:t>
            </a:r>
          </a:p>
          <a:p>
            <a:r>
              <a:rPr lang="en-US" i="1" dirty="0" smtClean="0"/>
              <a:t>Elizabeth Bridge</a:t>
            </a:r>
            <a:r>
              <a:rPr lang="en-US" i="1" baseline="30000" dirty="0" smtClean="0"/>
              <a:t>1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229" y="3320323"/>
            <a:ext cx="2350518" cy="20554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2797" y="5351059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Amine Blush – 31</a:t>
            </a:r>
            <a:r>
              <a:rPr lang="en-US" i="1" baseline="30000" dirty="0" smtClean="0"/>
              <a:t>st</a:t>
            </a:r>
            <a:r>
              <a:rPr lang="en-US" i="1" dirty="0" smtClean="0"/>
              <a:t> Street Bridge</a:t>
            </a:r>
            <a:r>
              <a:rPr lang="en-US" i="1" baseline="30000" dirty="0" smtClean="0"/>
              <a:t>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982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891A4-68B1-44C2-A1A3-BE75D7C7C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658368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5</a:t>
            </a:fld>
            <a:endParaRPr lang="en-US" sz="1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5" y="6072821"/>
            <a:ext cx="2162629" cy="768302"/>
          </a:xfrm>
          <a:prstGeom prst="rect">
            <a:avLst/>
          </a:prstGeom>
        </p:spPr>
      </p:pic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486230" y="66257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81802" y="6581397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06444"/>
            <a:ext cx="4036817" cy="4023360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To provide an overview of corrosion prevention/ mitigation/rehabilitation approaches based on a review of relevant literature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To identify possible strategies which differ from the state-of-practice in PA for implementation and/or future study</a:t>
            </a:r>
            <a:endParaRPr lang="en-US" sz="2400" dirty="0"/>
          </a:p>
        </p:txBody>
      </p:sp>
      <p:pic>
        <p:nvPicPr>
          <p:cNvPr id="10" name="Picture 9" descr="Fig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18" y="1983326"/>
            <a:ext cx="2857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26928" y="4071212"/>
            <a:ext cx="3710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Obvious case - Don’t connect dis-similar</a:t>
            </a:r>
          </a:p>
          <a:p>
            <a:r>
              <a:rPr lang="en-US" i="1" dirty="0" smtClean="0"/>
              <a:t>Metals unless you want galvanic</a:t>
            </a:r>
          </a:p>
          <a:p>
            <a:r>
              <a:rPr lang="en-US" i="1" dirty="0" smtClean="0"/>
              <a:t>corrosion</a:t>
            </a:r>
            <a:r>
              <a:rPr lang="en-US" i="1" baseline="30000" dirty="0"/>
              <a:t>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08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corrosion patterns in steel bridges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25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6</a:t>
            </a:fld>
            <a:endParaRPr lang="en-US" sz="1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2416048"/>
            <a:ext cx="2692083" cy="16404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558" y="401011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Uniform Corrosion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pic>
        <p:nvPicPr>
          <p:cNvPr id="17" name="Picture 16" descr="Fig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131" y="2417875"/>
            <a:ext cx="2231967" cy="16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167081" y="3994908"/>
            <a:ext cx="197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Galvanic Corrosion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596" y="2416048"/>
            <a:ext cx="2345794" cy="16367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27646" y="4010116"/>
            <a:ext cx="185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Crevice Corrosion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30" y="4402387"/>
            <a:ext cx="2390454" cy="16367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3724" y="5990315"/>
            <a:ext cx="177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Pitting Corrosion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1891" y="4392617"/>
            <a:ext cx="2358445" cy="16367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2998" y="5979115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Weld Decay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450" y="4402450"/>
            <a:ext cx="2562629" cy="16367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158452" y="6006452"/>
            <a:ext cx="18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Fretting Corrosion</a:t>
            </a:r>
            <a:r>
              <a:rPr lang="en-US" i="1" baseline="30000" dirty="0" smtClean="0"/>
              <a:t>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164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the state-of-practice in corrosion prevention/mitigation/rehabilitation (both in Pennsylvania and beyond)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7</a:t>
            </a:fld>
            <a:endParaRPr lang="en-US" sz="160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V="1">
            <a:off x="6064275" y="5076826"/>
            <a:ext cx="1408636" cy="239881"/>
          </a:xfrm>
          <a:prstGeom prst="ellipse">
            <a:avLst/>
          </a:prstGeom>
          <a:gradFill rotWithShape="1">
            <a:gsLst>
              <a:gs pos="0">
                <a:srgbClr val="0000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zh-CN" altLang="en-US" b="1">
              <a:solidFill>
                <a:srgbClr val="000000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6510720" y="4195262"/>
            <a:ext cx="1039486" cy="1039486"/>
          </a:xfrm>
          <a:prstGeom prst="ellipse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1" name="TextBox 54"/>
          <p:cNvSpPr>
            <a:spLocks noChangeArrowheads="1"/>
          </p:cNvSpPr>
          <p:nvPr/>
        </p:nvSpPr>
        <p:spPr bwMode="auto">
          <a:xfrm>
            <a:off x="6510720" y="4476813"/>
            <a:ext cx="897844" cy="4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2800" b="1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mpact" panose="020B0806030902050204" pitchFamily="34" charset="0"/>
              </a:rPr>
              <a:t>2</a:t>
            </a:r>
            <a:r>
              <a:rPr lang="zh-CN" altLang="en-US" sz="2800" b="1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mpact" panose="020B0806030902050204" pitchFamily="34" charset="0"/>
              </a:rPr>
              <a:t>0</a:t>
            </a:r>
            <a:r>
              <a:rPr lang="en-US" altLang="en-US" sz="2800" b="1" i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mpact" panose="020B0806030902050204" pitchFamily="34" charset="0"/>
              </a:rPr>
              <a:t>1</a:t>
            </a:r>
            <a:r>
              <a:rPr lang="en-US" altLang="en-US" sz="2800" b="1" i="1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Impact" panose="020B0806030902050204" pitchFamily="34" charset="0"/>
              </a:rPr>
              <a:t>9</a:t>
            </a:r>
            <a:endParaRPr lang="zh-CN" altLang="en-US" sz="2800" b="1" i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72523" y="4331862"/>
            <a:ext cx="6303323" cy="768952"/>
          </a:xfrm>
          <a:prstGeom prst="homePlate">
            <a:avLst>
              <a:gd name="adj" fmla="val 3999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mpd="sng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>
            <a:lvl1pPr marL="357188" indent="-3571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1200" dirty="0">
              <a:solidFill>
                <a:srgbClr val="646464"/>
              </a:solidFill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969312" y="4321200"/>
            <a:ext cx="475764" cy="787610"/>
          </a:xfrm>
          <a:prstGeom prst="chevron">
            <a:avLst>
              <a:gd name="adj" fmla="val 5546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2471386" y="4321200"/>
            <a:ext cx="475764" cy="787610"/>
          </a:xfrm>
          <a:prstGeom prst="chevron">
            <a:avLst>
              <a:gd name="adj" fmla="val 5546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972127" y="4321200"/>
            <a:ext cx="475765" cy="787610"/>
          </a:xfrm>
          <a:prstGeom prst="chevron">
            <a:avLst>
              <a:gd name="adj" fmla="val 5546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5468569" y="4321200"/>
            <a:ext cx="475765" cy="787610"/>
          </a:xfrm>
          <a:prstGeom prst="chevron">
            <a:avLst>
              <a:gd name="adj" fmla="val 55468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b="1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17" name="TextBox 64"/>
          <p:cNvSpPr>
            <a:spLocks noChangeArrowheads="1"/>
          </p:cNvSpPr>
          <p:nvPr/>
        </p:nvSpPr>
        <p:spPr bwMode="auto">
          <a:xfrm>
            <a:off x="1686441" y="4561081"/>
            <a:ext cx="604483" cy="3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i="1" dirty="0" smtClean="0">
                <a:solidFill>
                  <a:srgbClr val="0070C0"/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Impact" panose="020B0806030902050204" pitchFamily="34" charset="0"/>
              </a:rPr>
              <a:t>1970s</a:t>
            </a:r>
            <a:endParaRPr lang="zh-CN" altLang="en-US" i="1" dirty="0">
              <a:solidFill>
                <a:srgbClr val="0070C0"/>
              </a:solidFill>
              <a:latin typeface="Impact" panose="020B0806030902050204" pitchFamily="34" charset="0"/>
              <a:ea typeface="Microsoft YaHei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8" name="TextBox 65"/>
          <p:cNvSpPr>
            <a:spLocks noChangeArrowheads="1"/>
          </p:cNvSpPr>
          <p:nvPr/>
        </p:nvSpPr>
        <p:spPr bwMode="auto">
          <a:xfrm>
            <a:off x="2892626" y="4549695"/>
            <a:ext cx="1275982" cy="3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i="1" dirty="0" smtClean="0">
                <a:solidFill>
                  <a:srgbClr val="0070C0"/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Impact" panose="020B0806030902050204" pitchFamily="34" charset="0"/>
              </a:rPr>
              <a:t>Gold Standard</a:t>
            </a:r>
            <a:endParaRPr lang="zh-CN" altLang="en-US" i="1" dirty="0">
              <a:solidFill>
                <a:srgbClr val="0070C0"/>
              </a:solidFill>
              <a:latin typeface="Impact" panose="020B0806030902050204" pitchFamily="34" charset="0"/>
              <a:ea typeface="Microsoft YaHei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19" name="TextBox 66"/>
          <p:cNvSpPr>
            <a:spLocks noChangeArrowheads="1"/>
          </p:cNvSpPr>
          <p:nvPr/>
        </p:nvSpPr>
        <p:spPr bwMode="auto">
          <a:xfrm>
            <a:off x="4683625" y="4561081"/>
            <a:ext cx="634088" cy="31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i="1" dirty="0" smtClean="0">
                <a:solidFill>
                  <a:srgbClr val="0070C0"/>
                </a:solidFill>
                <a:latin typeface="Impact" panose="020B0806030902050204" pitchFamily="34" charset="0"/>
                <a:ea typeface="Microsoft YaHei" panose="020B0503020204020204" pitchFamily="34" charset="-122"/>
                <a:sym typeface="Impact" panose="020B0806030902050204" pitchFamily="34" charset="0"/>
              </a:rPr>
              <a:t>1990s</a:t>
            </a:r>
            <a:endParaRPr lang="zh-CN" altLang="en-US" i="1" dirty="0">
              <a:solidFill>
                <a:srgbClr val="0070C0"/>
              </a:solidFill>
              <a:latin typeface="Impact" panose="020B0806030902050204" pitchFamily="34" charset="0"/>
              <a:ea typeface="Microsoft YaHei" panose="020B0503020204020204" pitchFamily="34" charset="-122"/>
              <a:sym typeface="Impact" panose="020B0806030902050204" pitchFamily="34" charset="0"/>
            </a:endParaRPr>
          </a:p>
        </p:txBody>
      </p: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499794" y="3303105"/>
            <a:ext cx="2002908" cy="1207923"/>
            <a:chOff x="179422" y="-319297"/>
            <a:chExt cx="2386255" cy="1686114"/>
          </a:xfrm>
        </p:grpSpPr>
        <p:sp>
          <p:nvSpPr>
            <p:cNvPr id="21" name="直接连接符 68"/>
            <p:cNvSpPr>
              <a:spLocks noChangeShapeType="1"/>
            </p:cNvSpPr>
            <p:nvPr/>
          </p:nvSpPr>
          <p:spPr bwMode="auto">
            <a:xfrm>
              <a:off x="179422" y="-279125"/>
              <a:ext cx="1" cy="1645942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69"/>
            <p:cNvSpPr>
              <a:spLocks noChangeArrowheads="1"/>
            </p:cNvSpPr>
            <p:nvPr/>
          </p:nvSpPr>
          <p:spPr bwMode="auto">
            <a:xfrm>
              <a:off x="259981" y="-319297"/>
              <a:ext cx="2305696" cy="1209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Lead containing alkyd paint, 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Currently in half of bridges,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Need to repaint</a:t>
              </a:r>
              <a:endParaRPr lang="zh-CN" altLang="en-US" sz="1200" b="1" dirty="0">
                <a:solidFill>
                  <a:srgbClr val="C00000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1940507" y="4997157"/>
            <a:ext cx="1703695" cy="1381716"/>
            <a:chOff x="0" y="144015"/>
            <a:chExt cx="2029775" cy="1646769"/>
          </a:xfrm>
        </p:grpSpPr>
        <p:sp>
          <p:nvSpPr>
            <p:cNvPr id="24" name="直接连接符 71"/>
            <p:cNvSpPr>
              <a:spLocks noChangeShapeType="1"/>
            </p:cNvSpPr>
            <p:nvPr/>
          </p:nvSpPr>
          <p:spPr bwMode="auto">
            <a:xfrm>
              <a:off x="0" y="144015"/>
              <a:ext cx="1" cy="1646769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72"/>
            <p:cNvSpPr>
              <a:spLocks noChangeArrowheads="1"/>
            </p:cNvSpPr>
            <p:nvPr/>
          </p:nvSpPr>
          <p:spPr bwMode="auto">
            <a:xfrm>
              <a:off x="103844" y="447627"/>
              <a:ext cx="1925931" cy="99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Zinc-based coat: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Zinc paint,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Galvanizing,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Metallizing</a:t>
              </a:r>
            </a:p>
          </p:txBody>
        </p:sp>
      </p:grp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3329496" y="3322362"/>
            <a:ext cx="1943820" cy="1179144"/>
            <a:chOff x="285269" y="-180644"/>
            <a:chExt cx="2107377" cy="1645842"/>
          </a:xfrm>
        </p:grpSpPr>
        <p:sp>
          <p:nvSpPr>
            <p:cNvPr id="27" name="直接连接符 74"/>
            <p:cNvSpPr>
              <a:spLocks noChangeShapeType="1"/>
            </p:cNvSpPr>
            <p:nvPr/>
          </p:nvSpPr>
          <p:spPr bwMode="auto">
            <a:xfrm>
              <a:off x="285269" y="-180644"/>
              <a:ext cx="1" cy="1645842"/>
            </a:xfrm>
            <a:prstGeom prst="line">
              <a:avLst/>
            </a:prstGeom>
            <a:noFill/>
            <a:ln w="19050" cmpd="sng">
              <a:solidFill>
                <a:srgbClr val="FFC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75"/>
            <p:cNvSpPr>
              <a:spLocks noChangeArrowheads="1"/>
            </p:cNvSpPr>
            <p:nvPr/>
          </p:nvSpPr>
          <p:spPr bwMode="auto">
            <a:xfrm>
              <a:off x="348487" y="-180644"/>
              <a:ext cx="2044159" cy="989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Three coat paint:</a:t>
              </a:r>
            </a:p>
            <a:p>
              <a:pPr eaLnBrk="1" hangingPunct="1"/>
              <a:r>
                <a:rPr lang="en-US" altLang="zh-CN" sz="1200" b="1" dirty="0" smtClean="0">
                  <a:solidFill>
                    <a:srgbClr val="00B05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Zinc primer-epoxy </a:t>
              </a:r>
              <a:r>
                <a:rPr lang="en-US" altLang="zh-CN" sz="1200" b="1" dirty="0" err="1" smtClean="0">
                  <a:solidFill>
                    <a:srgbClr val="00B05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midcoat</a:t>
              </a:r>
              <a:r>
                <a:rPr lang="en-US" altLang="zh-CN" sz="1200" b="1" dirty="0" smtClean="0">
                  <a:solidFill>
                    <a:srgbClr val="00B05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-Polyurethane topcoat</a:t>
              </a:r>
              <a:endParaRPr lang="zh-CN" altLang="en-US" sz="1200" b="1" dirty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4975051" y="4952093"/>
            <a:ext cx="2049862" cy="1381716"/>
            <a:chOff x="0" y="144015"/>
            <a:chExt cx="2442197" cy="1646769"/>
          </a:xfrm>
        </p:grpSpPr>
        <p:sp>
          <p:nvSpPr>
            <p:cNvPr id="30" name="直接连接符 77"/>
            <p:cNvSpPr>
              <a:spLocks noChangeShapeType="1"/>
            </p:cNvSpPr>
            <p:nvPr/>
          </p:nvSpPr>
          <p:spPr bwMode="auto">
            <a:xfrm>
              <a:off x="0" y="144015"/>
              <a:ext cx="1" cy="1646769"/>
            </a:xfrm>
            <a:prstGeom prst="line">
              <a:avLst/>
            </a:prstGeom>
            <a:noFill/>
            <a:ln w="9525" cmpd="sng">
              <a:solidFill>
                <a:srgbClr val="FFC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78"/>
            <p:cNvSpPr>
              <a:spLocks noChangeArrowheads="1"/>
            </p:cNvSpPr>
            <p:nvPr/>
          </p:nvSpPr>
          <p:spPr bwMode="auto">
            <a:xfrm>
              <a:off x="153194" y="654103"/>
              <a:ext cx="2289003" cy="99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Two coat paint:</a:t>
              </a:r>
            </a:p>
            <a:p>
              <a:pPr eaLnBrk="1" hangingPunct="1"/>
              <a:r>
                <a:rPr lang="en-US" altLang="zh-CN" sz="1200" b="1" dirty="0" smtClean="0">
                  <a:solidFill>
                    <a:srgbClr val="00B05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Zinc primer + </a:t>
              </a:r>
              <a:r>
                <a:rPr lang="en-US" sz="1200" b="1" dirty="0" err="1">
                  <a:solidFill>
                    <a:srgbClr val="00B050"/>
                  </a:solidFill>
                </a:rPr>
                <a:t>polyaspartic</a:t>
              </a:r>
              <a:r>
                <a:rPr lang="en-US" sz="1200" dirty="0"/>
                <a:t> </a:t>
              </a:r>
              <a:r>
                <a:rPr lang="en-US" sz="1200" dirty="0" smtClean="0"/>
                <a:t>(</a:t>
              </a:r>
              <a:r>
                <a:rPr lang="en-US" altLang="zh-CN" sz="1200" b="1" dirty="0" smtClean="0">
                  <a:solidFill>
                    <a:srgbClr val="00B05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PAS) topcoat</a:t>
              </a:r>
              <a:endParaRPr lang="zh-CN" altLang="en-US" sz="1200" dirty="0">
                <a:solidFill>
                  <a:srgbClr val="00B050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7042231" y="3073400"/>
            <a:ext cx="2083326" cy="1428106"/>
            <a:chOff x="-24584" y="-2661964"/>
            <a:chExt cx="1777107" cy="1993342"/>
          </a:xfrm>
        </p:grpSpPr>
        <p:sp>
          <p:nvSpPr>
            <p:cNvPr id="33" name="直接连接符 74"/>
            <p:cNvSpPr>
              <a:spLocks noChangeShapeType="1"/>
            </p:cNvSpPr>
            <p:nvPr/>
          </p:nvSpPr>
          <p:spPr bwMode="auto">
            <a:xfrm>
              <a:off x="-24584" y="-2314465"/>
              <a:ext cx="1" cy="1645843"/>
            </a:xfrm>
            <a:prstGeom prst="line">
              <a:avLst/>
            </a:prstGeom>
            <a:ln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TextBox 75"/>
            <p:cNvSpPr>
              <a:spLocks noChangeArrowheads="1"/>
            </p:cNvSpPr>
            <p:nvPr/>
          </p:nvSpPr>
          <p:spPr bwMode="auto">
            <a:xfrm>
              <a:off x="121709" y="-2661964"/>
              <a:ext cx="1630814" cy="1649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Better paints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Duplex coatings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Galvanizing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Metalizing (Zn/Al or Al)</a:t>
              </a:r>
            </a:p>
            <a:p>
              <a:pPr marL="285750" indent="-285750" eaLnBrk="1" hangingPunct="1">
                <a:buFont typeface="Wingdings" panose="05000000000000000000" pitchFamily="2" charset="2"/>
                <a:buChar char="ü"/>
              </a:pPr>
              <a:r>
                <a:rPr lang="en-US" altLang="zh-CN" sz="1200" b="1" dirty="0" smtClean="0">
                  <a:solidFill>
                    <a:srgbClr val="C00000"/>
                  </a:solidFill>
                  <a:ea typeface="Microsoft YaHei" panose="020B0503020204020204" pitchFamily="34" charset="-122"/>
                  <a:sym typeface="Arial" panose="020B0604020202020204" pitchFamily="34" charset="0"/>
                </a:rPr>
                <a:t>Weather steel / stainless steel</a:t>
              </a:r>
              <a:endParaRPr lang="zh-CN" altLang="en-US" sz="1200" b="1" dirty="0">
                <a:solidFill>
                  <a:srgbClr val="C00000"/>
                </a:solidFill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Identify state-of-the-art in corrosion prevention/mitigation/rehabilitation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8</a:t>
            </a:fld>
            <a:endParaRPr lang="en-US" sz="1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54" y="2766904"/>
            <a:ext cx="4973577" cy="3024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004" y="5727537"/>
            <a:ext cx="399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Michigan DOT Pack Rust Removal Method</a:t>
            </a:r>
            <a:r>
              <a:rPr lang="en-US" i="1" baseline="30000" dirty="0"/>
              <a:t>3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423" y="2766903"/>
            <a:ext cx="3060616" cy="30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-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30832"/>
            <a:ext cx="7290055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Identify state-of-the-art in corrosion prevention/mitigation/rehabilitation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371" y="6089698"/>
            <a:ext cx="2162629" cy="768302"/>
          </a:xfrm>
          <a:prstGeom prst="rect">
            <a:avLst/>
          </a:prstGeom>
        </p:spPr>
      </p:pic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333830" y="6473371"/>
            <a:ext cx="6647541" cy="478"/>
          </a:xfrm>
          <a:prstGeom prst="line">
            <a:avLst/>
          </a:prstGeom>
          <a:ln w="25400" cmpd="thickThin">
            <a:solidFill>
              <a:srgbClr val="053A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48558" y="6519446"/>
            <a:ext cx="653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University of Pittsburgh | Swanson School of Engineering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83680"/>
            <a:ext cx="730250" cy="274320"/>
          </a:xfrm>
        </p:spPr>
        <p:txBody>
          <a:bodyPr/>
          <a:lstStyle/>
          <a:p>
            <a:pPr>
              <a:defRPr/>
            </a:pPr>
            <a:fld id="{BA0891A4-68B1-44C2-A1A3-BE75D7C7CED7}" type="slidenum">
              <a:rPr lang="en-US" sz="1600" smtClean="0"/>
              <a:pPr>
                <a:defRPr/>
              </a:pPr>
              <a:t>9</a:t>
            </a:fld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2285992" y="5535701"/>
            <a:ext cx="483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Connecticut DOT investigates two-coat paint system</a:t>
            </a:r>
            <a:r>
              <a:rPr lang="en-US" i="1" baseline="30000" dirty="0" smtClean="0"/>
              <a:t>4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525" y="2916263"/>
            <a:ext cx="3657600" cy="261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9376</TotalTime>
  <Words>692</Words>
  <Application>Microsoft Office PowerPoint</Application>
  <PresentationFormat>On-screen Show (4:3)</PresentationFormat>
  <Paragraphs>177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Microsoft YaHei</vt:lpstr>
      <vt:lpstr>宋体</vt:lpstr>
      <vt:lpstr>宋体</vt:lpstr>
      <vt:lpstr>Arial</vt:lpstr>
      <vt:lpstr>Calibri</vt:lpstr>
      <vt:lpstr>Impact</vt:lpstr>
      <vt:lpstr>Times New Roman</vt:lpstr>
      <vt:lpstr>Tw Cen MT</vt:lpstr>
      <vt:lpstr>Tw Cen MT Condensed</vt:lpstr>
      <vt:lpstr>Verdana</vt:lpstr>
      <vt:lpstr>Wingdings</vt:lpstr>
      <vt:lpstr>Wingdings 3</vt:lpstr>
      <vt:lpstr>3_Office Theme</vt:lpstr>
      <vt:lpstr>Integral</vt:lpstr>
      <vt:lpstr>Review of Steel Bridge Corrosion prevention, mitigation and rehabilitation strategems</vt:lpstr>
      <vt:lpstr>The problem</vt:lpstr>
      <vt:lpstr>The problem</vt:lpstr>
      <vt:lpstr>The problem</vt:lpstr>
      <vt:lpstr>Research objectives</vt:lpstr>
      <vt:lpstr>Approach - tasks</vt:lpstr>
      <vt:lpstr>Approach - tasks</vt:lpstr>
      <vt:lpstr>Approach - tasks</vt:lpstr>
      <vt:lpstr>Approach - tasks</vt:lpstr>
      <vt:lpstr>Approach - tasks</vt:lpstr>
      <vt:lpstr>Approach - tasks</vt:lpstr>
      <vt:lpstr>schedule</vt:lpstr>
      <vt:lpstr>Application of research product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Morand, Cheryl</cp:lastModifiedBy>
  <cp:revision>257</cp:revision>
  <dcterms:created xsi:type="dcterms:W3CDTF">2017-01-03T14:17:13Z</dcterms:created>
  <dcterms:modified xsi:type="dcterms:W3CDTF">2019-06-21T14:26:36Z</dcterms:modified>
</cp:coreProperties>
</file>